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wav" ContentType="audio/wav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72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3" r:id="rId4"/>
    <p:sldId id="264" r:id="rId5"/>
    <p:sldId id="261" r:id="rId6"/>
    <p:sldId id="262" r:id="rId7"/>
    <p:sldId id="260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 snapToGrid="0" snapToObjects="1">
      <p:cViewPr>
        <p:scale>
          <a:sx n="130" d="100"/>
          <a:sy n="130" d="100"/>
        </p:scale>
        <p:origin x="-1128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53E54-691B-BC4E-90A4-96040CEEB9BA}" type="datetimeFigureOut">
              <a:rPr lang="en-US" smtClean="0"/>
              <a:t>8/8/12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DFDF1-9C68-0341-865A-5FD14E2C9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51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D5518-3EFD-1B4F-A97D-6267729594C6}" type="datetimeFigureOut">
              <a:rPr lang="en-US" smtClean="0"/>
              <a:t>8/8/12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AE67F-4862-BE45-BDA2-329392C6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54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4F16-6E58-F14B-9BC5-256A5363F04A}" type="datetime1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F4FC-060C-5D4C-8D15-25CA42EA0DAA}" type="datetime1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6A1-D74C-6341-9C1D-75B135AAEDC2}" type="datetime1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70DF-8335-9940-BA3B-802CC7D9729A}" type="datetime1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9B95-1A89-F24C-9836-35EAD2A78271}" type="datetime1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04D-3E00-DA46-9593-67D87C6C8FEF}" type="datetime1">
              <a:rPr lang="en-US" smtClean="0"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DA79-C8DA-644E-BCA6-8EEEA0311D26}" type="datetime1">
              <a:rPr lang="en-US" smtClean="0"/>
              <a:t>8/8/12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0F05-7E7E-9045-B2E6-EC618F65766D}" type="datetime1">
              <a:rPr lang="en-US" smtClean="0"/>
              <a:t>8/8/12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7078-49F7-B845-BE94-A905824564A5}" type="datetime1">
              <a:rPr lang="en-US" smtClean="0"/>
              <a:t>8/8/12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00CA-9E86-7B42-BF6E-DA68CD7571E8}" type="datetime1">
              <a:rPr lang="en-US" smtClean="0"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2210-530A-174C-A220-B4391D60A155}" type="datetime1">
              <a:rPr lang="en-US" smtClean="0"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4A36F25-660A-8846-ACE2-DD48554AF0FB}" type="datetime1">
              <a:rPr lang="en-US" smtClean="0"/>
              <a:t>8/8/12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BrainBackups.com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Russell Hanson</a:t>
            </a:r>
          </a:p>
          <a:p>
            <a:r>
              <a:rPr lang="en-US" dirty="0" smtClean="0"/>
              <a:t>July 31, </a:t>
            </a:r>
            <a:r>
              <a:rPr lang="en-US" dirty="0" smtClean="0"/>
              <a:t>2012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498"/>
          <a:stretch/>
        </p:blipFill>
        <p:spPr>
          <a:xfrm>
            <a:off x="192175" y="173500"/>
            <a:ext cx="2239186" cy="2877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457" y="2758917"/>
            <a:ext cx="23545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Brain Backups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218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Outline</a:t>
            </a:r>
          </a:p>
          <a:p>
            <a:pPr lvl="1">
              <a:buFontTx/>
              <a:buChar char="-"/>
            </a:pPr>
            <a:r>
              <a:rPr lang="en-US" sz="2400" dirty="0" smtClean="0"/>
              <a:t>The Team</a:t>
            </a:r>
          </a:p>
          <a:p>
            <a:pPr lvl="1">
              <a:buFontTx/>
              <a:buChar char="-"/>
            </a:pPr>
            <a:r>
              <a:rPr lang="en-US" sz="2400" dirty="0" smtClean="0"/>
              <a:t>The Mission</a:t>
            </a:r>
          </a:p>
          <a:p>
            <a:pPr lvl="1">
              <a:buFontTx/>
              <a:buChar char="-"/>
            </a:pPr>
            <a:r>
              <a:rPr lang="en-US" sz="2400" dirty="0" smtClean="0"/>
              <a:t>The Market</a:t>
            </a:r>
          </a:p>
          <a:p>
            <a:pPr lvl="1">
              <a:buFontTx/>
              <a:buChar char="-"/>
            </a:pPr>
            <a:r>
              <a:rPr lang="en-US" sz="2400" dirty="0" smtClean="0"/>
              <a:t>The Technology</a:t>
            </a:r>
          </a:p>
          <a:p>
            <a:pPr lvl="1">
              <a:buFontTx/>
              <a:buChar char="-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1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Executive direction: CEO, CTO, CFO</a:t>
            </a:r>
          </a:p>
          <a:p>
            <a:r>
              <a:rPr lang="en-US" sz="2400" dirty="0" smtClean="0"/>
              <a:t>Engineering: neuroscience, physics, bioengineering</a:t>
            </a:r>
          </a:p>
          <a:p>
            <a:r>
              <a:rPr lang="en-US" sz="2400" dirty="0" smtClean="0"/>
              <a:t>Legal </a:t>
            </a:r>
            <a:r>
              <a:rPr lang="en-US" sz="2400" dirty="0" smtClean="0"/>
              <a:t>counsel </a:t>
            </a:r>
            <a:r>
              <a:rPr lang="en-US" sz="2400" dirty="0" smtClean="0"/>
              <a:t>for IP, patent and discovery work</a:t>
            </a:r>
          </a:p>
          <a:p>
            <a:r>
              <a:rPr lang="en-US" sz="2400" dirty="0" smtClean="0"/>
              <a:t>Nanotech </a:t>
            </a:r>
            <a:r>
              <a:rPr lang="en-US" sz="2400" dirty="0" smtClean="0"/>
              <a:t>counsel</a:t>
            </a:r>
            <a:endParaRPr lang="en-US" sz="2400" dirty="0" smtClean="0"/>
          </a:p>
          <a:p>
            <a:r>
              <a:rPr lang="en-US" sz="2400" dirty="0" smtClean="0"/>
              <a:t>Neuroscientists and </a:t>
            </a:r>
            <a:r>
              <a:rPr lang="en-US" sz="2400" dirty="0" err="1" smtClean="0"/>
              <a:t>neuroengineers</a:t>
            </a:r>
            <a:endParaRPr lang="en-US" sz="2400" dirty="0" smtClean="0"/>
          </a:p>
          <a:p>
            <a:r>
              <a:rPr lang="en-US" sz="2400" dirty="0" smtClean="0"/>
              <a:t>Mechanical/biological engineers and synthetic biology</a:t>
            </a:r>
          </a:p>
          <a:p>
            <a:r>
              <a:rPr lang="en-US" sz="2400" dirty="0" smtClean="0"/>
              <a:t>Imaging resources (fMRI, X-ray CT)</a:t>
            </a:r>
          </a:p>
          <a:p>
            <a:r>
              <a:rPr lang="en-US" sz="2400" dirty="0" smtClean="0"/>
              <a:t>Imaging collaborators from large companies (GE, Siemens, etc.)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35811" y="355182"/>
            <a:ext cx="16752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Team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BrainBackups.com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0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412275"/>
            <a:ext cx="1998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Mission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45586" y="1339200"/>
            <a:ext cx="7636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human brain contains about </a:t>
            </a:r>
            <a:r>
              <a:rPr lang="en-US" dirty="0" smtClean="0"/>
              <a:t>~100 </a:t>
            </a:r>
            <a:r>
              <a:rPr lang="en-US" dirty="0"/>
              <a:t>billion nerve cells, or neurons.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average, each neuron is connected to other neurons through about 10 000 synapses. </a:t>
            </a:r>
            <a:endParaRPr lang="en-US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actual figures vary greatly, depending on the local </a:t>
            </a:r>
            <a:r>
              <a:rPr lang="en-US" i="1" dirty="0" err="1"/>
              <a:t>neuroanatomy</a:t>
            </a:r>
            <a:r>
              <a:rPr lang="en-US" i="1" dirty="0" smtClean="0"/>
              <a:t>. 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81721" y="2424614"/>
            <a:ext cx="634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100 000 000 000 neurons * 10 000 synapses = 1 000 000 000 000 000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743200"/>
            <a:ext cx="599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terabyte = 1 099 511 627 776 bytes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3112532"/>
            <a:ext cx="599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1 000 000 000 000 000</a:t>
            </a:r>
            <a:r>
              <a:rPr lang="en-US" dirty="0"/>
              <a:t>/</a:t>
            </a:r>
            <a:r>
              <a:rPr lang="en-US" dirty="0" smtClean="0"/>
              <a:t>1 099 511 627 776 = 909.49 terabytes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3501513"/>
            <a:ext cx="599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terabyte hard drive = ~$90 </a:t>
            </a:r>
            <a:r>
              <a:rPr lang="en-US" dirty="0" smtClean="0">
                <a:sym typeface="Wingdings"/>
              </a:rPr>
              <a:t> storage for all human neurons and synapses ~$90 * </a:t>
            </a:r>
            <a:r>
              <a:rPr lang="en-US" dirty="0"/>
              <a:t>909.49</a:t>
            </a:r>
            <a:r>
              <a:rPr lang="en-US" dirty="0" smtClean="0">
                <a:sym typeface="Wingdings"/>
              </a:rPr>
              <a:t> = ~$81,854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4081" y="4485976"/>
            <a:ext cx="8813116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2"/>
                </a:solidFill>
              </a:rPr>
              <a:t>The market is the demographic who can afford the $81,000 (and decreasing) </a:t>
            </a:r>
          </a:p>
          <a:p>
            <a:r>
              <a:rPr lang="en-US" sz="2400" i="1" dirty="0" smtClean="0">
                <a:solidFill>
                  <a:schemeClr val="bg2"/>
                </a:solidFill>
              </a:rPr>
              <a:t>storage cost plus the cost of the scanning procedure.  Flexible </a:t>
            </a:r>
          </a:p>
          <a:p>
            <a:r>
              <a:rPr lang="en-US" sz="2400" i="1" dirty="0" smtClean="0">
                <a:solidFill>
                  <a:schemeClr val="bg2"/>
                </a:solidFill>
              </a:rPr>
              <a:t>payment/insurance plans available.</a:t>
            </a:r>
          </a:p>
        </p:txBody>
      </p:sp>
    </p:spTree>
    <p:extLst>
      <p:ext uri="{BB962C8B-B14F-4D97-AF65-F5344CB8AC3E}">
        <p14:creationId xmlns:p14="http://schemas.microsoft.com/office/powerpoint/2010/main" val="79889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BrainBackups.com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25875"/>
            <a:ext cx="38509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High Resolution Imaging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991" y="595693"/>
            <a:ext cx="3810000" cy="317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42" y="1381933"/>
            <a:ext cx="4442253" cy="1521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6707"/>
          <a:stretch/>
        </p:blipFill>
        <p:spPr>
          <a:xfrm>
            <a:off x="478220" y="3056727"/>
            <a:ext cx="3684232" cy="3606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800" y="3970284"/>
            <a:ext cx="3695519" cy="275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0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8000" y="359298"/>
            <a:ext cx="41344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Decoding the visual cortex</a:t>
            </a:r>
            <a:endParaRPr lang="en-US" sz="3200" dirty="0"/>
          </a:p>
        </p:txBody>
      </p:sp>
      <p:pic>
        <p:nvPicPr>
          <p:cNvPr id="6" name="Reconstruction_from_brain_activity-nsjDnYxJ0bo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3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eCOG-journal.pbio.1001251.s009.wav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3838" y="3018388"/>
            <a:ext cx="812800" cy="812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051" y="2001905"/>
            <a:ext cx="4413185" cy="34528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811" y="325875"/>
            <a:ext cx="44686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Decoding the auditory cortex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7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4568092" cy="4114800"/>
          </a:xfrm>
        </p:spPr>
        <p:txBody>
          <a:bodyPr/>
          <a:lstStyle/>
          <a:p>
            <a:r>
              <a:rPr lang="en-US" dirty="0" smtClean="0"/>
              <a:t>Flash memory attached to biological sensor/substrate</a:t>
            </a:r>
          </a:p>
          <a:p>
            <a:r>
              <a:rPr lang="en-US" dirty="0" smtClean="0"/>
              <a:t>DNA memory/</a:t>
            </a:r>
            <a:r>
              <a:rPr lang="en-US" dirty="0"/>
              <a:t>cellular memories </a:t>
            </a:r>
            <a:r>
              <a:rPr lang="en-US" dirty="0" smtClean="0"/>
              <a:t>(</a:t>
            </a:r>
            <a:r>
              <a:rPr lang="en-US" dirty="0" err="1"/>
              <a:t>Burrill</a:t>
            </a:r>
            <a:r>
              <a:rPr lang="en-US" dirty="0"/>
              <a:t> DR, Silver PA</a:t>
            </a:r>
            <a:r>
              <a:rPr lang="en-US" dirty="0" smtClean="0"/>
              <a:t>. </a:t>
            </a:r>
            <a:r>
              <a:rPr lang="en-US" dirty="0"/>
              <a:t>Making cellular memories. </a:t>
            </a:r>
            <a:r>
              <a:rPr lang="en-US" dirty="0" smtClean="0"/>
              <a:t>Cell</a:t>
            </a:r>
            <a:r>
              <a:rPr lang="en-US" dirty="0"/>
              <a:t>. 2010 Jan 8;140(1):13-8</a:t>
            </a:r>
            <a:r>
              <a:rPr lang="en-US" dirty="0" smtClean="0"/>
              <a:t>.)</a:t>
            </a:r>
          </a:p>
          <a:p>
            <a:r>
              <a:rPr lang="en-US" dirty="0" smtClean="0"/>
              <a:t>Sensor, </a:t>
            </a:r>
            <a:r>
              <a:rPr lang="en-US" dirty="0" err="1" smtClean="0"/>
              <a:t>aptamer</a:t>
            </a:r>
            <a:r>
              <a:rPr lang="en-US" dirty="0" smtClean="0"/>
              <a:t> probes, etc.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39135"/>
            <a:ext cx="4206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Development of a </a:t>
            </a:r>
            <a:r>
              <a:rPr lang="en-US" sz="3200" dirty="0" err="1" smtClean="0"/>
              <a:t>BrainBot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8600"/>
            <a:ext cx="3492500" cy="3492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27615" y="3728358"/>
            <a:ext cx="2951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 from: Douglas </a:t>
            </a:r>
            <a:r>
              <a:rPr lang="en-US" sz="1200" dirty="0"/>
              <a:t>SM, </a:t>
            </a:r>
            <a:r>
              <a:rPr lang="en-US" sz="1200" dirty="0" err="1"/>
              <a:t>Bachelet</a:t>
            </a:r>
            <a:r>
              <a:rPr lang="en-US" sz="1200" dirty="0"/>
              <a:t> I, Church GM. A logic-gated </a:t>
            </a:r>
            <a:r>
              <a:rPr lang="en-US" sz="1200" dirty="0" err="1"/>
              <a:t>nanorobot</a:t>
            </a:r>
            <a:r>
              <a:rPr lang="en-US" sz="1200" dirty="0"/>
              <a:t> for targeted transport of molecular payloads. Science. 2012 Feb 17;335(6070):831-4.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76600"/>
            <a:ext cx="3807069" cy="13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7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BrainBackups.com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Early seed stage funding</a:t>
            </a:r>
          </a:p>
          <a:p>
            <a:r>
              <a:rPr lang="en-US" sz="2000" dirty="0" smtClean="0"/>
              <a:t>Access to later series stage funding</a:t>
            </a:r>
          </a:p>
          <a:p>
            <a:r>
              <a:rPr lang="en-US" sz="2000" dirty="0" smtClean="0"/>
              <a:t>Development of Science Advisory Board (SAB) and Advisors</a:t>
            </a:r>
          </a:p>
          <a:p>
            <a:r>
              <a:rPr lang="en-US" sz="2000" dirty="0" smtClean="0"/>
              <a:t>Marketing and legal development and protection of inventions</a:t>
            </a:r>
          </a:p>
          <a:p>
            <a:r>
              <a:rPr lang="en-US" sz="2000" dirty="0" smtClean="0"/>
              <a:t>Scientific development of the apparatus and additional basic neuroscience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59965" y="511491"/>
            <a:ext cx="23358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we need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0678379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944</TotalTime>
  <Words>380</Words>
  <Application>Microsoft Macintosh PowerPoint</Application>
  <PresentationFormat>On-screen Show (4:3)</PresentationFormat>
  <Paragraphs>58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Backups</dc:title>
  <dc:creator>Mr No</dc:creator>
  <cp:lastModifiedBy>Mr No</cp:lastModifiedBy>
  <cp:revision>20</cp:revision>
  <dcterms:created xsi:type="dcterms:W3CDTF">2012-07-31T04:32:46Z</dcterms:created>
  <dcterms:modified xsi:type="dcterms:W3CDTF">2012-08-08T22:31:03Z</dcterms:modified>
</cp:coreProperties>
</file>